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318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59" r:id="rId22"/>
    <p:sldId id="261" r:id="rId23"/>
    <p:sldId id="262" r:id="rId24"/>
    <p:sldId id="263" r:id="rId25"/>
    <p:sldId id="264" r:id="rId26"/>
    <p:sldId id="266" r:id="rId27"/>
    <p:sldId id="265" r:id="rId28"/>
    <p:sldId id="267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96" r:id="rId39"/>
    <p:sldId id="297" r:id="rId40"/>
    <p:sldId id="303" r:id="rId41"/>
    <p:sldId id="298" r:id="rId42"/>
    <p:sldId id="299" r:id="rId43"/>
    <p:sldId id="300" r:id="rId44"/>
    <p:sldId id="301" r:id="rId45"/>
    <p:sldId id="305" r:id="rId46"/>
    <p:sldId id="319" r:id="rId47"/>
    <p:sldId id="306" r:id="rId48"/>
    <p:sldId id="307" r:id="rId49"/>
    <p:sldId id="308" r:id="rId50"/>
    <p:sldId id="309" r:id="rId51"/>
    <p:sldId id="310" r:id="rId52"/>
    <p:sldId id="311" r:id="rId53"/>
    <p:sldId id="314" r:id="rId54"/>
    <p:sldId id="315" r:id="rId55"/>
    <p:sldId id="317" r:id="rId56"/>
    <p:sldId id="30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2.png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2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2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9.svg"/><Relationship Id="rId7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sv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92.sv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/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5124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(Little Tower War)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615598"/>
            <a:ext cx="946710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 </a:t>
            </a:r>
            <a:r>
              <a:rPr lang="en-US" altLang="ko-KR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r>
              <a:rPr lang="en-US" altLang="ko-KR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”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디펜스 장르의 게임으로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플레이어는 좌측에 보이는 아군 타워와 유닛들을 컨트롤함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다양한 유닛들을 소환하여 적의 체력을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만들면 승리하는 게임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98" y="1153214"/>
            <a:ext cx="612229" cy="612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2FC0B-CF3C-42BD-B0FB-F762E3E0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9588" y="2011304"/>
            <a:ext cx="4016547" cy="2468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650729"/>
            <a:ext cx="9339593" cy="87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</a:t>
            </a:r>
            <a:r>
              <a:rPr lang="ko-KR" altLang="en-US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워는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 기반 게임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게임플레이 환경의 다양화를 위해서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기반으로 제작된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PC,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 게임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프로그램은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PC,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여러 플레이 환경을 위한 빌드 환경이 제공함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5D6F-AF67-FB86-D08B-AD6D5A87C2B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C1785-AB33-FB6B-182C-544FAFF9D5BC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BBEB2-7553-E34E-F2F9-3E3EAB48C5DB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79873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55167" y="5475518"/>
            <a:ext cx="93600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 </a:t>
            </a: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게임 진행 방법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획득한 코인으로 유닛을 소환할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방향 버튼을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터치하면 화면을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좌우로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이동시킬 수 있어 게임 상황을 볼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본인과 적의 체력이 표시되고 둘 중 한 개라도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게임 결과 화면으로 넘어간다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855167" y="4575518"/>
            <a:ext cx="936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 smtClean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닉네임 및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난이도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닉네임을 설정해 해당 유저의 기록같은 데이터를 관리한다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쉬움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보통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어려움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가지 중 본인의 실력에 맞는 난이도를 선택하여 플레이 할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61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라온게임즈에서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 lnSpcReduction="10000"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회의록 및 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3" name="그래픽 2" descr="계층 구조형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50093" y="2763608"/>
            <a:ext cx="77308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전투</a:t>
            </a:r>
            <a:endParaRPr lang="ko-KR" altLang="en-US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14159" y="366290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00618" y="2738146"/>
            <a:ext cx="773084" cy="36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재화</a:t>
            </a:r>
            <a:endParaRPr lang="ko-KR" altLang="en-US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66711" y="2738146"/>
            <a:ext cx="773084" cy="384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</a:t>
            </a:r>
            <a:endParaRPr lang="en-US" altLang="ko-KR" sz="1500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6712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2008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기타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60618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획득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73702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사용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6002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550136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기록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25508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86018" y="5197763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796834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27786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51174" y="1436314"/>
            <a:ext cx="1296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endParaRPr lang="ko-KR" altLang="en-US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12242" y="5189510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화면</a:t>
            </a:r>
            <a:endParaRPr lang="en-US" altLang="ko-KR" sz="1000" b="1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cxnSp>
        <p:nvCxnSpPr>
          <p:cNvPr id="11" name="꺾인 연결선 10"/>
          <p:cNvCxnSpPr>
            <a:stCxn id="17" idx="0"/>
            <a:endCxn id="2" idx="0"/>
          </p:cNvCxnSpPr>
          <p:nvPr/>
        </p:nvCxnSpPr>
        <p:spPr>
          <a:xfrm rot="16200000" flipH="1" flipV="1">
            <a:off x="7782213" y="192568"/>
            <a:ext cx="25462" cy="5116618"/>
          </a:xfrm>
          <a:prstGeom prst="bentConnector3">
            <a:avLst>
              <a:gd name="adj1" fmla="val -8978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endCxn id="15" idx="0"/>
          </p:cNvCxnSpPr>
          <p:nvPr/>
        </p:nvCxnSpPr>
        <p:spPr>
          <a:xfrm rot="10800000" flipV="1">
            <a:off x="3684160" y="3384272"/>
            <a:ext cx="1551991" cy="27862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" idx="2"/>
            <a:endCxn id="34" idx="0"/>
          </p:cNvCxnSpPr>
          <p:nvPr/>
        </p:nvCxnSpPr>
        <p:spPr>
          <a:xfrm>
            <a:off x="5236635" y="3129368"/>
            <a:ext cx="485" cy="5098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35" idx="0"/>
          </p:cNvCxnSpPr>
          <p:nvPr/>
        </p:nvCxnSpPr>
        <p:spPr>
          <a:xfrm>
            <a:off x="5236151" y="3384272"/>
            <a:ext cx="1553929" cy="2549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99174" y="1884940"/>
            <a:ext cx="0" cy="617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46" idx="0"/>
            <a:endCxn id="45" idx="0"/>
          </p:cNvCxnSpPr>
          <p:nvPr/>
        </p:nvCxnSpPr>
        <p:spPr>
          <a:xfrm rot="5400000" flipH="1" flipV="1">
            <a:off x="3682310" y="4813032"/>
            <a:ext cx="12700" cy="76904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6" idx="0"/>
            <a:endCxn id="37" idx="0"/>
          </p:cNvCxnSpPr>
          <p:nvPr/>
        </p:nvCxnSpPr>
        <p:spPr>
          <a:xfrm rot="5400000" flipH="1" flipV="1">
            <a:off x="8387160" y="2977977"/>
            <a:ext cx="12700" cy="131308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38" idx="0"/>
            <a:endCxn id="40" idx="0"/>
          </p:cNvCxnSpPr>
          <p:nvPr/>
        </p:nvCxnSpPr>
        <p:spPr>
          <a:xfrm rot="5400000" flipH="1" flipV="1">
            <a:off x="10358069" y="4733793"/>
            <a:ext cx="12700" cy="92413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7" idx="2"/>
          </p:cNvCxnSpPr>
          <p:nvPr/>
        </p:nvCxnSpPr>
        <p:spPr>
          <a:xfrm>
            <a:off x="10353253" y="3122499"/>
            <a:ext cx="0" cy="1848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8384466" y="3116399"/>
            <a:ext cx="2694" cy="28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4" idx="0"/>
            <a:endCxn id="43" idx="0"/>
          </p:cNvCxnSpPr>
          <p:nvPr/>
        </p:nvCxnSpPr>
        <p:spPr>
          <a:xfrm rot="5400000" flipH="1" flipV="1">
            <a:off x="5224812" y="4827067"/>
            <a:ext cx="1903" cy="739490"/>
          </a:xfrm>
          <a:prstGeom prst="bentConnector3">
            <a:avLst>
              <a:gd name="adj1" fmla="val 121126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5" idx="2"/>
          </p:cNvCxnSpPr>
          <p:nvPr/>
        </p:nvCxnSpPr>
        <p:spPr>
          <a:xfrm flipH="1">
            <a:off x="3677809" y="4022900"/>
            <a:ext cx="6350" cy="948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237119" y="4010659"/>
            <a:ext cx="0" cy="9603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143194" y="5207695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00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난이도</a:t>
            </a:r>
            <a:endParaRPr lang="en-US" altLang="ko-KR" sz="1000" b="1" spc="-100" dirty="0" smtClean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spc="-100" dirty="0" smtClean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  <a:endParaRPr lang="ko-KR" altLang="en-US" sz="1000" b="1" spc="-1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cxnSp>
        <p:nvCxnSpPr>
          <p:cNvPr id="118" name="꺾인 연결선 117"/>
          <p:cNvCxnSpPr>
            <a:stCxn id="113" idx="0"/>
            <a:endCxn id="48" idx="0"/>
          </p:cNvCxnSpPr>
          <p:nvPr/>
        </p:nvCxnSpPr>
        <p:spPr>
          <a:xfrm rot="5400000" flipH="1" flipV="1">
            <a:off x="6788626" y="4814079"/>
            <a:ext cx="18185" cy="769048"/>
          </a:xfrm>
          <a:prstGeom prst="bentConnector3">
            <a:avLst>
              <a:gd name="adj1" fmla="val 135708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5" idx="2"/>
          </p:cNvCxnSpPr>
          <p:nvPr/>
        </p:nvCxnSpPr>
        <p:spPr>
          <a:xfrm>
            <a:off x="6790080" y="3999176"/>
            <a:ext cx="2751" cy="963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960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아군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유닛의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소환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및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사망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아군 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46107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55166" y="4519519"/>
            <a:ext cx="28519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061104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67045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67044" y="4998822"/>
            <a:ext cx="2851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 관리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실시간으로 벌어지는 전장을 확인하기 위해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화면을 좌우로 이동할 수 있는 기능 개발</a:t>
            </a:r>
            <a:endParaRPr lang="en-US" altLang="ko-KR" sz="1400" dirty="0" smtClean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난이도 관리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유닛들의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체력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소비 재화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보상 재화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등을 난이도의 따라 다르게 설정되도록 개발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9" name="그래픽 28" descr="계층 구조형">
            <a:extLst>
              <a:ext uri="{FF2B5EF4-FFF2-40B4-BE49-F238E27FC236}">
                <a16:creationId xmlns:a16="http://schemas.microsoft.com/office/drawing/2014/main" id="{8BFBF87A-BEE0-4996-8C25-EA10C6C84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6061105" y="4986781"/>
            <a:ext cx="29601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84246" y="46287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84245" y="5037912"/>
            <a:ext cx="431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수단과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7" y="3973502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84246" y="4488478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8" y="46273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194368" y="5037912"/>
            <a:ext cx="451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사용할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있는 수단과 관련된 것들과 그에 따라 발생하는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로직들을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2200" y="3996041"/>
            <a:ext cx="492437" cy="492437"/>
          </a:xfrm>
          <a:prstGeom prst="rect">
            <a:avLst/>
          </a:prstGeom>
        </p:spPr>
      </p:pic>
      <p:pic>
        <p:nvPicPr>
          <p:cNvPr id="22" name="그래픽 21" descr="계층 구조형">
            <a:extLst>
              <a:ext uri="{FF2B5EF4-FFF2-40B4-BE49-F238E27FC236}">
                <a16:creationId xmlns:a16="http://schemas.microsoft.com/office/drawing/2014/main" id="{36B7ECDD-69A3-458D-B3C8-B53A849A7F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10321" y="4491264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7642232" y="4614634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7642237" y="5016303"/>
            <a:ext cx="4128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한 난이도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당시의 남은 체력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남은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재화 등을 바탕으로 산출한 점수를 기록할 수 있도록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7" name="그래픽 26" descr="계층 구조형">
            <a:extLst>
              <a:ext uri="{FF2B5EF4-FFF2-40B4-BE49-F238E27FC236}">
                <a16:creationId xmlns:a16="http://schemas.microsoft.com/office/drawing/2014/main" id="{05110F80-CB38-41EC-84F3-8A9099441F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6" y="5014744"/>
            <a:ext cx="478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A5E77536-65A3-415F-9D9E-787462FF3B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AD372404-DCF9-433B-A6CF-C78663E02E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9" y="1259267"/>
            <a:ext cx="5034117" cy="5320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8097450" y="1658978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8199049" y="2195207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283" y="1658978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8137858" y="2301533"/>
            <a:ext cx="3632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178BB3D7-219D-4D21-9540-CBBCDE51F2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1270"/>
              </p:ext>
            </p:extLst>
          </p:nvPr>
        </p:nvGraphicFramePr>
        <p:xfrm>
          <a:off x="3105527" y="2192951"/>
          <a:ext cx="6960235" cy="4125976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4200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87" y="3580506"/>
            <a:ext cx="2336176" cy="233617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83743"/>
              </p:ext>
            </p:extLst>
          </p:nvPr>
        </p:nvGraphicFramePr>
        <p:xfrm>
          <a:off x="2836505" y="1370173"/>
          <a:ext cx="923419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19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종류 및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컨셉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</a:t>
                      </a:r>
                      <a:endParaRPr lang="en-US" altLang="ko-KR" sz="1000" baseline="0" dirty="0"/>
                    </a:p>
                    <a:p>
                      <a:pPr algn="ctr" latinLnBrk="1"/>
                      <a:r>
                        <a:rPr lang="ko-KR" altLang="en-US" sz="1000" baseline="0" dirty="0"/>
                        <a:t>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 정리 및 </a:t>
                      </a:r>
                      <a:r>
                        <a:rPr lang="ko-KR" altLang="en-US" sz="1100" dirty="0" err="1"/>
                        <a:t>깃허브</a:t>
                      </a:r>
                      <a:r>
                        <a:rPr lang="ko-KR" altLang="en-US" sz="1100" dirty="0"/>
                        <a:t> 관리</a:t>
                      </a:r>
                      <a:endParaRPr lang="en-US" altLang="ko-KR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 및 차별화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2123322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2137143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3025446" y="4823760"/>
            <a:ext cx="8465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 분할하여 제작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 유닛은 기본적으로 자동 공격이고 스킬 및 아이템 사용만 적재적소에 사용하면 되기 때문에 타 게임보다 조작성이 간편하고 피로가 덜하여 접근성이 높음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957845"/>
            <a:ext cx="77478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유사 게임과 달리 다양한 유닛으로 단조로움을 해결하는 것이 아닌 단일 유닛 및 타워의 업그레이드와 각종 아이템을 구매하여 언제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어디에 활용할 것인지 등으로 여러 전략이 가능하게끔 하여 다양한 게임 구도를 만들 수 있도록 차별성을 둠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5527" y="4514274"/>
            <a:ext cx="8233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월드가 있음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여러 라운드가 있고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라운드를 클리어 할 시 다음 월드로 넘어 감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라운드를 클리어하면 다음 라운드가 열리며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이전 라운드를 클리어하지 못할 시 다음 라운드를 진행하지 못하게 설계해야 함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월드의 마지막 라운드는 보스 몬스터가 등장하여 이전 라운드들 보다 좀 더 어렵게 설계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진행 상황과 앞으로 무엇을 해야 하는지 알 수 있도록 설계함</a:t>
            </a:r>
            <a:endParaRPr lang="ko-KR" altLang="en-US" sz="16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6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2086775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2086775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직관적인 설계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595D94-7CC4-FF9E-972D-AFF6E733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시연 영상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</p:spTree>
    <p:extLst>
      <p:ext uri="{BB962C8B-B14F-4D97-AF65-F5344CB8AC3E}">
        <p14:creationId xmlns:p14="http://schemas.microsoft.com/office/powerpoint/2010/main" val="10997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필름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2" name="KakaoTalk_20220607_031620293">
            <a:hlinkClick r:id="" action="ppaction://media"/>
            <a:extLst>
              <a:ext uri="{FF2B5EF4-FFF2-40B4-BE49-F238E27FC236}">
                <a16:creationId xmlns:a16="http://schemas.microsoft.com/office/drawing/2014/main" id="{6DA9DC25-24BF-EB78-8129-174942E64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5115" y="1483745"/>
            <a:ext cx="8284900" cy="47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IX.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회의록 및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회의록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후기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CF404C-886A-EAA1-7729-69568417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53059"/>
            <a:ext cx="3751881" cy="3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1258055"/>
            <a:ext cx="4422938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65" y="1241327"/>
            <a:ext cx="44229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6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79" y="1258055"/>
            <a:ext cx="4199994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915" y="1241327"/>
            <a:ext cx="41586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38A953-159E-AF77-8C2C-3A39A23BFE64}"/>
              </a:ext>
            </a:extLst>
          </p:cNvPr>
          <p:cNvSpPr txBox="1"/>
          <p:nvPr/>
        </p:nvSpPr>
        <p:spPr>
          <a:xfrm>
            <a:off x="121298" y="3231544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538" y="1258055"/>
            <a:ext cx="4168875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41327"/>
            <a:ext cx="407479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199" y="1258055"/>
            <a:ext cx="4127553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78794"/>
            <a:ext cx="4074797" cy="53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9377" y="1310411"/>
            <a:ext cx="4127553" cy="52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김용민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9016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0551367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김사강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558911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비대면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수업으로 보내다가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되는 인원과 팀 프로젝트를 진행하게 되어 대학 생활 한 켠의 추억을 만들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또한 직접 만나서 회의를 진행하여 내 생각을 표출하고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모두의 앞에서 발표를 해보면서 대인관계 증진 및 사회성 함양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그리고 회사 생활에서 꼭 필요한 발표 능력을 향상시킬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컴공과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남학생이라면 누구나 한 번쯤 꿈꾸는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해볼 수 있어서 좋았습니다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게임을 어떻게 기획하는지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찾아보고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엔진인 유니티와 스크립트 언어인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C#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에 대해 공부하는 등 학교에서 배우지 않고 처음 배우는 것들 투성이였지만 꼭 해보고 싶었던 게임 개발이었기에 하루하루 흥미롭고 신기한 나날이었습니다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특히 졸업 이후에 전공 분야인 웹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 개발 쪽으로 진출할 가능성이 높기에 이번에 하는 게임 개발 프로젝트가 오래 기억에 남을 것 같고 다른 분야지만 앞으로 개발 업무를 하는 데 있어 하나의 좋은 양분이 될 것이라 생각합니다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3027786" y="4184097"/>
            <a:ext cx="6926402" cy="1798422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한 학기동안 팀에 소속되어 여러 활동을 해보면서 이런 활동들이 엄청 어렵고 또 제가 많이 부족하다는 것을 알게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더 많이 공부하여 팀원분들께 더 도움이 되도록 해야 되겠다는 생각이 들었습니다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개발에 대해 공부해 보는 것은 처음이어서 한편으론 엄청 막막하기도 했는데 직접 공부 하다 보니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나도 즐겨 했던 게임이 이런 생각과 과정들을 거쳐서 만들어 졌을까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?’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하는 생각이 들어 굉장히 흥미로웠고 또 재미있었던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있을 활동도 잘 마무리 되어 좋은 결과물이 나올 수 있으면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나승환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7975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1060326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김태윤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673808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이번 팀 프로젝트를 하며 대학교에 와서 가장 큰 규모의 팀플을 하게 되어 새로운 일들을 많이 경험할 수 있었던 좋은 기회였던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 시작할 때 인원을 정해 놓고 시작해 예정과는 다른 팀원 분들과 같이 하게 되었지만 다들 열심히 해주시고 노력해 주셨기에 여기까지 올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평소부터 좋아하던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 수 있어서 좋은 기회라고 생각했는데 처음 다뤄보는 프로그램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새로운 언어 등 이해하기 어렵고 힘든 일들도 많아 즐겁게 만 플레이 했던 게임에 대해 새로운 시선으로 볼 수 있어서 색다른 경험이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팀적으로는 개개인이 서로 맡은 일은 달랐지만 모르는 것이 있으면 도와주고 부족한 부분은 채워주고 하여 혼자 할 때보다 훨씬 좋은 결과물이 나온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여러가지 의견차이나 일정 등 맞춰가야 하는 일들도 많아 순탄치 만은 않았지만 그러한 부분들까지 포함하여 많은 것을 배울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아직 모든 것이 끝난 것은 아니지만 이 수업을 통해 얻은 것들을 바탕으로 마지막 졸업 작품까지 다들 무사히 마쳤으면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2870907" y="3984041"/>
            <a:ext cx="7678729" cy="2673350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솔직하게 후기를 쓰면 제 기대와 많이 달랐던 수업이었습니다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졸업 작품을 만드는 과목이라 하여 작품 선정 및 그 작품에 대한 학습 위주로 커리큘럼이 진행될 줄 알았는데 이번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학기는 작품에 대한 학습보단 졸업 작품과 관련 없는 소프트웨어 수업 및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만드는데 더 신경을 썼던 거 같습니다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소프트웨어에 대한 수업이 좋지 않았던 건 아닙니다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좋았습니다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 한 학기 동안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작성 및 수정하며 어떤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좋은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인지 알 게 된 것 또한 정말로 매우 유익했습니다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하지만 그러한 수업이 졸업 작품을 만드는 데 도움이 됐느냐고 묻는다면 저는 아니라고 대답할 것입니다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제가 기대했던 건 졸업 작품을 선정하고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졸업 작품을 만드는데 필요한 학습을 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학습에 대한 진행 상황 공유 및 피드백이 수업의 대부분의 차지할 것이라 기대했었습니다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우리 학교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 수업은 커리큘럼 상 학생이 한 분야를 특화해서 배울 수 없습니다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언어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스마트앱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IOT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분야가 분산되어 있기 때문에 학생이 어떤 작품을 구상했다고 해도 그걸 만들기엔 매우 미숙한 단계라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즉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학생이 어떤 작품을 만들기 위해선 반드시 따로 학습하는 시간이 더 필요하다고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그렇기에 저는 우리 학교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시분설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과목만큼은 학생이 학교 수업 부담에서 벗어나 스스로 작품 완성을 위해 필요한 학습을 자기주도적으로 선정 및 계획하여 공부할 수 있는 과목이 되길 바랍니다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674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2819401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985140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김웅기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15224" y="1236714"/>
            <a:ext cx="6926402" cy="5342962"/>
          </a:xfrm>
          <a:prstGeom prst="wedgeRoundRectCallout">
            <a:avLst>
              <a:gd name="adj1" fmla="val -55116"/>
              <a:gd name="adj2" fmla="val -733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신입생 때부터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졸업예정자가 된 지금까지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컴퓨터 공학과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학생이되면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과연 무엇을 배우고 끝에 가선 무엇을 하게 될까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라는 생각과 고민을 하며 교육과정을 차례차례 밟아왔습니다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지난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학기를 돌아보면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 분야에 대한 기초지식을 배우고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더 나아가 넓게는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프론트엔드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백엔드로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깊게는 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혹은 웹 개발자가 되기 위한 각 분야의 프로그래밍 언어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(C, JAVA, Python, HTML&amp;CSS&amp;JS, PHP, JSP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을 배웠고 이를 활용하여 각자가 창의성을 들어내어 졸업작품이라는 결과물을 내기 위해 달려가고 있다고 생각하고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그래서인지 이번 학기 시스템분석설계 과목에서 팀 프로젝트라는 목표가 주어졌고 저의 옆에는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명의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다재다능한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팀원이 생겼습니다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처음에는 팀원들과 함께 웹 혹은 앱을 개발하게 되지 않을까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예상했었으나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창의성이라고 하는 것은 기존에 배운 것을 기초로 개개인의 상상력과 실용성을 이끌어내는 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그러나 저희 팀은 오히려 교육과정에 있지 않은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각자가 처음 배우는 것을 이용하면 다른 이들과 차별화된 창의성을 이끌어 낼 수 있지 않을까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하고 선택한 것이 ‘유니티 게임 개발’ 이었습니다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앞서 적었던 프로그래밍 언어에서 게임 개발을 위한 언어인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C#’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은 우리 학과에 교육과정엔 없었습니다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하지만 오히려 그런 점이 다른 조와 다른 이들과의 차별성을 띨 수 있었고 이는 저희 조의 창의성이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물론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배우지 않은 영역이었기 때문에 각자가 시간을 투자해 공부해 배워야 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어려운 점은 조 안에서 해결할 수밖에 없는 힘든 점이 있었으나 이는 팀원들 간의 결속력을 높이는 계기가 되었고 이를 통해 팀플레이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(Team Play)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에 대한 이해력을 높이게 되어 개개인의 능력들을 게임 개발 분야에 접목할 수 있었고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이를 토대로 프로토타입을 제작하게 되어 감회가 새로웠습니다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다음 학기까지 이어지는 졸업작품 팀 프로젝트가 작게는 개인의 개발 능력상승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크게는 협업이란 것이 무엇이며 협업을 잘하기 위한 협동력을 기를 수 있을 것으로 생각합니다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33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– iii.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F80A401-46C6-3D49-BE64-1F8C1FF0E533}"/>
              </a:ext>
            </a:extLst>
          </p:cNvPr>
          <p:cNvSpPr txBox="1"/>
          <p:nvPr/>
        </p:nvSpPr>
        <p:spPr>
          <a:xfrm>
            <a:off x="4107276" y="1602784"/>
            <a:ext cx="130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99E041C-98A9-12F4-FB54-F8E33D7C31DF}"/>
              </a:ext>
            </a:extLst>
          </p:cNvPr>
          <p:cNvSpPr txBox="1"/>
          <p:nvPr/>
        </p:nvSpPr>
        <p:spPr>
          <a:xfrm>
            <a:off x="5572546" y="1602784"/>
            <a:ext cx="4925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https://github.com/CLO2437/TeamProject</a:t>
            </a:r>
            <a:endParaRPr lang="ko-KR" altLang="en-US" sz="16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BF447-7399-3D69-20BA-F53C904F2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1" y="1411848"/>
            <a:ext cx="720425" cy="7204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0D6782-CC94-867C-766B-24192F98FF3C}"/>
              </a:ext>
            </a:extLst>
          </p:cNvPr>
          <p:cNvCxnSpPr>
            <a:cxnSpLocks/>
          </p:cNvCxnSpPr>
          <p:nvPr/>
        </p:nvCxnSpPr>
        <p:spPr>
          <a:xfrm>
            <a:off x="5338313" y="1604769"/>
            <a:ext cx="0" cy="367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13921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26108-7359-AD0A-C0E4-9806C011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44" y="2332763"/>
            <a:ext cx="8025440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598984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 디펜스란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(Defense)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종류로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맵에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공격 건물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한정된 길에 따라 공격해오는 적으로부터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 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저지 및 방어를 하는 것이 목표인 게임 장르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FFDC-28C5-2AE4-64A1-C216704FF21F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563735"/>
            <a:ext cx="9467110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 디펜스 특징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방식은 대부분 플랫폼형 슈팅 게임이며 적들이 주기적으로 한무리가 입구에 등장해 공격해옴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가면 갈수록 적들의 체력이 높아짐은 물론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디버프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Debuff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능력을 가진 부류도 늘어남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93087-E859-46BC-546E-F2A1300C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2" y="2098264"/>
            <a:ext cx="3990362" cy="23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4229</Words>
  <Application>Microsoft Office PowerPoint</Application>
  <PresentationFormat>와이드스크린</PresentationFormat>
  <Paragraphs>655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 및 차별화</vt:lpstr>
      <vt:lpstr>PowerPoint 프레젠테이션</vt:lpstr>
      <vt:lpstr>PowerPoint 프레젠테이션</vt:lpstr>
      <vt:lpstr>PowerPoint 프레젠테이션</vt:lpstr>
      <vt:lpstr>VIII. 프로토타입 발표</vt:lpstr>
      <vt:lpstr>PowerPoint 프레젠테이션</vt:lpstr>
      <vt:lpstr>IX. 회의록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나승환</cp:lastModifiedBy>
  <cp:revision>112</cp:revision>
  <dcterms:created xsi:type="dcterms:W3CDTF">2022-05-17T05:58:37Z</dcterms:created>
  <dcterms:modified xsi:type="dcterms:W3CDTF">2022-10-10T12:57:32Z</dcterms:modified>
</cp:coreProperties>
</file>